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831" r:id="rId2"/>
    <p:sldId id="293" r:id="rId3"/>
    <p:sldId id="2842" r:id="rId4"/>
    <p:sldId id="2843" r:id="rId5"/>
    <p:sldId id="2851" r:id="rId6"/>
    <p:sldId id="2849" r:id="rId7"/>
    <p:sldId id="2855" r:id="rId8"/>
    <p:sldId id="2850" r:id="rId9"/>
    <p:sldId id="2853" r:id="rId10"/>
  </p:sldIdLst>
  <p:sldSz cx="9144000" cy="5143500" type="screen16x9"/>
  <p:notesSz cx="9777413" cy="6646863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2" userDrawn="1">
          <p15:clr>
            <a:srgbClr val="A4A3A4"/>
          </p15:clr>
        </p15:guide>
        <p15:guide id="2" orient="horz" pos="1005" userDrawn="1">
          <p15:clr>
            <a:srgbClr val="A4A3A4"/>
          </p15:clr>
        </p15:guide>
        <p15:guide id="3" orient="horz" pos="410" userDrawn="1">
          <p15:clr>
            <a:srgbClr val="A4A3A4"/>
          </p15:clr>
        </p15:guide>
        <p15:guide id="4" orient="horz" pos="2276" userDrawn="1">
          <p15:clr>
            <a:srgbClr val="A4A3A4"/>
          </p15:clr>
        </p15:guide>
        <p15:guide id="5" orient="horz" pos="2802" userDrawn="1">
          <p15:clr>
            <a:srgbClr val="A4A3A4"/>
          </p15:clr>
        </p15:guide>
        <p15:guide id="6" orient="horz" pos="544" userDrawn="1">
          <p15:clr>
            <a:srgbClr val="A4A3A4"/>
          </p15:clr>
        </p15:guide>
        <p15:guide id="7" orient="horz" pos="1804" userDrawn="1">
          <p15:clr>
            <a:srgbClr val="A4A3A4"/>
          </p15:clr>
        </p15:guide>
        <p15:guide id="8" pos="2931" userDrawn="1">
          <p15:clr>
            <a:srgbClr val="A4A3A4"/>
          </p15:clr>
        </p15:guide>
        <p15:guide id="9" pos="5690" userDrawn="1">
          <p15:clr>
            <a:srgbClr val="A4A3A4"/>
          </p15:clr>
        </p15:guide>
        <p15:guide id="10" pos="3084" userDrawn="1">
          <p15:clr>
            <a:srgbClr val="A4A3A4"/>
          </p15:clr>
        </p15:guide>
        <p15:guide id="11" pos="332" userDrawn="1">
          <p15:clr>
            <a:srgbClr val="A4A3A4"/>
          </p15:clr>
        </p15:guide>
        <p15:guide id="12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977">
          <p15:clr>
            <a:srgbClr val="A4A3A4"/>
          </p15:clr>
        </p15:guide>
        <p15:guide id="2" pos="31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6074" autoAdjust="0"/>
  </p:normalViewPr>
  <p:slideViewPr>
    <p:cSldViewPr snapToGrid="0" showGuides="1">
      <p:cViewPr varScale="1">
        <p:scale>
          <a:sx n="87" d="100"/>
          <a:sy n="87" d="100"/>
        </p:scale>
        <p:origin x="504" y="60"/>
      </p:cViewPr>
      <p:guideLst>
        <p:guide orient="horz" pos="1472"/>
        <p:guide orient="horz" pos="1005"/>
        <p:guide orient="horz" pos="410"/>
        <p:guide orient="horz" pos="2276"/>
        <p:guide orient="horz" pos="2802"/>
        <p:guide orient="horz" pos="544"/>
        <p:guide orient="horz" pos="1804"/>
        <p:guide pos="2931"/>
        <p:guide pos="5690"/>
        <p:guide pos="3084"/>
        <p:guide pos="332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1977"/>
        <p:guide pos="3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19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tags" Target="../tags/tag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/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/>
          <p:nvPr/>
        </p:nvSpPr>
        <p:spPr>
          <a:xfrm>
            <a:off x="513080" y="1936750"/>
            <a:ext cx="8254365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第三章 </a:t>
            </a:r>
            <a:r>
              <a:rPr lang="zh-CN" altLang="en-US" sz="2400" b="0" dirty="0" smtClean="0"/>
              <a:t>向量</a:t>
            </a:r>
            <a:r>
              <a:rPr lang="zh-CN" altLang="en-US" sz="2400" b="0" dirty="0"/>
              <a:t>、数组、矩阵与数据结构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GB" dirty="0" smtClean="0"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640" y="2509287"/>
            <a:ext cx="4023360" cy="19361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0" i="0" dirty="0">
                <a:effectLst/>
                <a:latin typeface="Menlo"/>
              </a:rPr>
              <a:t>f = [3 -5 -1 0 9 6];   </a:t>
            </a:r>
          </a:p>
          <a:p>
            <a:r>
              <a:rPr lang="en-US" sz="1600" b="0" i="0" dirty="0">
                <a:effectLst/>
                <a:latin typeface="Menlo"/>
              </a:rPr>
              <a:t>g = [7 0 0 5 -3];</a:t>
            </a:r>
          </a:p>
          <a:p>
            <a:endParaRPr lang="en-US" sz="1600" b="0" i="0" dirty="0"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result1 = f + [0 g]            </a:t>
            </a:r>
            <a:r>
              <a:rPr lang="en-US" sz="1600" b="0" i="0" u="none" strike="noStrike" dirty="0">
                <a:solidFill>
                  <a:srgbClr val="008013"/>
                </a:solidFill>
                <a:effectLst/>
                <a:latin typeface="Menlo"/>
              </a:rPr>
              <a:t>% addition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result2 = f - [0 g]             </a:t>
            </a:r>
            <a:r>
              <a:rPr lang="en-US" sz="1600" b="0" i="0" u="none" strike="noStrike" dirty="0">
                <a:solidFill>
                  <a:srgbClr val="008013"/>
                </a:solidFill>
                <a:effectLst/>
                <a:latin typeface="Menlo"/>
              </a:rPr>
              <a:t>% subtract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result3 = conv(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f,g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           </a:t>
            </a:r>
            <a:r>
              <a:rPr lang="en-US" sz="1600" b="0" i="0" u="none" strike="noStrike" dirty="0">
                <a:solidFill>
                  <a:srgbClr val="008013"/>
                </a:solidFill>
                <a:effectLst/>
                <a:latin typeface="Menlo"/>
              </a:rPr>
              <a:t>% multiply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[result4 r] =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deconv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f,g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  </a:t>
            </a:r>
            <a:r>
              <a:rPr lang="en-US" sz="1600" b="0" i="0" u="none" strike="noStrike" dirty="0">
                <a:solidFill>
                  <a:srgbClr val="008013"/>
                </a:solidFill>
                <a:effectLst/>
                <a:latin typeface="Menlo"/>
              </a:rPr>
              <a:t>% divide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825" y="91306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练习向量的使用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527825" y="1192686"/>
                <a:ext cx="8251903" cy="835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>
                  <a:lnSpc>
                    <a:spcPct val="150000"/>
                  </a:lnSpc>
                </a:pPr>
                <a:r>
                  <a:rPr lang="zh-CN" altLang="en-US" sz="16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内容</a:t>
                </a:r>
                <a:r>
                  <a:rPr lang="zh-CN" altLang="en-US" sz="16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=3</m:t>
                    </m:r>
                    <m:sSup>
                      <m:sSup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</m:sup>
                    </m:sSup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−5</m:t>
                    </m:r>
                    <m:sSup>
                      <m:sSup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p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+9</m:t>
                    </m:r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+6</m:t>
                    </m:r>
                  </m:oMath>
                </a14:m>
                <a:r>
                  <a:rPr lang="zh-CN" altLang="en-US" sz="16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=7</m:t>
                    </m:r>
                    <m:sSup>
                      <m:sSup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4</m:t>
                        </m:r>
                      </m:sup>
                    </m:sSup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+5</m:t>
                    </m:r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−3</m:t>
                    </m:r>
                  </m:oMath>
                </a14:m>
                <a:r>
                  <a:rPr lang="zh-CN" altLang="en-US" sz="16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6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computer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÷</m:t>
                    </m:r>
                    <m:r>
                      <a:rPr lang="en-US" altLang="zh-CN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chemeClr val="tx2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1600" dirty="0">
                  <a:solidFill>
                    <a:schemeClr val="tx2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27825" y="1192686"/>
                <a:ext cx="8251903" cy="835229"/>
              </a:xfrm>
              <a:prstGeom prst="rect">
                <a:avLst/>
              </a:prstGeom>
              <a:blipFill rotWithShape="0">
                <a:blip r:embed="rId6"/>
                <a:stretch>
                  <a:fillRect l="-443" b="-3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013389" y="2487270"/>
            <a:ext cx="3664585" cy="239966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result1 = 1×6    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 3     2    -1     0    14     3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result2 = 1×6    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 3   -12    -1     0     4     9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result3 = 1×10    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21   -35    -7    15    29    52     3    45     3   -18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result4 = 1×2    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0.4286   -0.7143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r = 1×6    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     0         0   -1.0000   -2.1429   13.8571    3.8571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5013389" y="2065916"/>
            <a:ext cx="1440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zh-CN" sz="1600" dirty="0" smtClean="0">
                <a:solidFill>
                  <a:schemeClr val="tx2"/>
                </a:solidFill>
                <a:latin typeface="仿宋" panose="02010609060101010101" charset="-122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仿宋" panose="02010609060101010101" charset="-122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 smtClean="0"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46048" y="1284683"/>
                <a:ext cx="8251903" cy="74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fontAlgn="auto"/>
                <a:r>
                  <a:rPr lang="zh-CN" altLang="en-US" sz="1600" b="1" dirty="0"/>
                  <a:t>内容</a:t>
                </a:r>
                <a:r>
                  <a:rPr lang="zh-CN" altLang="en-US" sz="1600" dirty="0"/>
                  <a:t>：在数组</a:t>
                </a:r>
                <a:r>
                  <a:rPr lang="zh-CN" altLang="en-US" sz="16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𝐴</a:t>
                </a:r>
                <a:r>
                  <a:rPr lang="en-US" altLang="zh-CN" sz="16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16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6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solidFill>
                                    <a:schemeClr val="tx2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600" dirty="0"/>
                  <a:t>中找出所有绝对值大于 </a:t>
                </a:r>
                <a:r>
                  <a:rPr lang="en-US" altLang="zh-CN" sz="1600" dirty="0"/>
                  <a:t>5 </a:t>
                </a:r>
                <a:r>
                  <a:rPr lang="zh-CN" altLang="en-US" sz="1600" dirty="0"/>
                  <a:t>的元素。</a:t>
                </a:r>
                <a:endParaRPr lang="zh-CN" altLang="en-US" sz="1600" dirty="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48" y="1284683"/>
                <a:ext cx="8251903" cy="748538"/>
              </a:xfrm>
              <a:prstGeom prst="rect">
                <a:avLst/>
              </a:prstGeom>
              <a:blipFill rotWithShape="0">
                <a:blip r:embed="rId4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46048" y="2665971"/>
            <a:ext cx="5828370" cy="16004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A = zeros(3,3); 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A(:) = -7:2:9; </a:t>
            </a:r>
            <a:r>
              <a:rPr lang="en-US" sz="1400" b="0" i="0" u="none" strike="noStrike" dirty="0" smtClean="0">
                <a:solidFill>
                  <a:srgbClr val="008013"/>
                </a:solidFill>
                <a:effectLst/>
                <a:latin typeface="Menlo"/>
              </a:rPr>
              <a:t>%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采用“全元素”赋值法得到 </a:t>
            </a:r>
            <a:r>
              <a:rPr lang="en-US" sz="1400" dirty="0">
                <a:solidFill>
                  <a:srgbClr val="008013"/>
                </a:solidFill>
                <a:latin typeface="Menlo"/>
              </a:rPr>
              <a:t>A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L = abs(A)&gt;5; </a:t>
            </a:r>
            <a:r>
              <a:rPr lang="en-US" sz="1400" b="0" i="0" u="none" strike="noStrike" dirty="0" smtClean="0">
                <a:solidFill>
                  <a:srgbClr val="008013"/>
                </a:solidFill>
                <a:effectLst/>
                <a:latin typeface="Menlo"/>
              </a:rPr>
              <a:t>%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成与 </a:t>
            </a:r>
            <a:r>
              <a:rPr lang="en-US" altLang="zh-CN" sz="1400" dirty="0">
                <a:solidFill>
                  <a:srgbClr val="008013"/>
                </a:solidFill>
                <a:latin typeface="Menlo"/>
              </a:rPr>
              <a:t>A 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同维的逻辑数组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B = A(L); </a:t>
            </a:r>
            <a:r>
              <a:rPr lang="en-US" sz="1400" b="0" i="0" u="none" strike="noStrike" dirty="0" smtClean="0">
                <a:solidFill>
                  <a:srgbClr val="008013"/>
                </a:solidFill>
                <a:effectLst/>
                <a:latin typeface="Menlo"/>
              </a:rPr>
              <a:t>%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取出 </a:t>
            </a:r>
            <a:r>
              <a:rPr lang="en-US" altLang="zh-CN" sz="1400" dirty="0">
                <a:solidFill>
                  <a:srgbClr val="008013"/>
                </a:solidFill>
                <a:latin typeface="Menlo"/>
              </a:rPr>
              <a:t>L 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中为逻辑 </a:t>
            </a:r>
            <a:r>
              <a:rPr lang="en-US" altLang="zh-CN" sz="1400" dirty="0">
                <a:solidFill>
                  <a:srgbClr val="008013"/>
                </a:solidFill>
                <a:latin typeface="Menlo"/>
              </a:rPr>
              <a:t>1 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对应的 </a:t>
            </a:r>
            <a:r>
              <a:rPr lang="en-US" altLang="zh-CN" sz="1400" dirty="0">
                <a:solidFill>
                  <a:srgbClr val="008013"/>
                </a:solidFill>
                <a:latin typeface="Menlo"/>
              </a:rPr>
              <a:t>A 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元素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B = B</a:t>
            </a:r>
            <a:r>
              <a:rPr lang="en-US" sz="1400" b="0" i="0" dirty="0" smtClean="0">
                <a:solidFill>
                  <a:srgbClr val="212121"/>
                </a:solidFill>
                <a:effectLst/>
                <a:latin typeface="Menlo"/>
              </a:rPr>
              <a:t>';</a:t>
            </a:r>
            <a:r>
              <a:rPr lang="zh-CN" altLang="en-US" sz="1400" dirty="0">
                <a:solidFill>
                  <a:srgbClr val="212121"/>
                </a:solidFill>
                <a:latin typeface="Menlo"/>
              </a:rPr>
              <a:t> </a:t>
            </a:r>
            <a:r>
              <a:rPr lang="en-US" altLang="zh-CN" sz="1400" dirty="0">
                <a:solidFill>
                  <a:srgbClr val="008013"/>
                </a:solidFill>
                <a:latin typeface="Menlo"/>
              </a:rPr>
              <a:t>% </a:t>
            </a:r>
            <a:r>
              <a:rPr lang="zh-CN" altLang="en-US" sz="1400" dirty="0">
                <a:solidFill>
                  <a:srgbClr val="008013"/>
                </a:solidFill>
                <a:latin typeface="Menlo"/>
              </a:rPr>
              <a:t>转置为行向量</a:t>
            </a:r>
            <a:endParaRPr lang="en-US" sz="1400" dirty="0">
              <a:solidFill>
                <a:srgbClr val="008013"/>
              </a:solidFill>
              <a:latin typeface="Menlo"/>
            </a:endParaRP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(A);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(B);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6048" y="877091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练习数组的使用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6751261" y="3021174"/>
            <a:ext cx="1518920" cy="124523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-7    -1     5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-5     1     7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-3     3     9</a:t>
            </a:r>
          </a:p>
          <a:p>
            <a:pPr indent="0" fontAlgn="auto">
              <a:lnSpc>
                <a:spcPts val="1800"/>
              </a:lnSpc>
            </a:pPr>
            <a:endParaRPr lang="zh-CN" altLang="en-US" sz="1200" dirty="0" err="1">
              <a:solidFill>
                <a:schemeClr val="tx2"/>
              </a:solidFill>
            </a:endParaRP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-7     7     9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751261" y="2571750"/>
            <a:ext cx="1440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Results</a:t>
            </a:r>
            <a:r>
              <a:rPr 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 smtClean="0"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练习矩阵的使用</a:t>
            </a:r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求解方程组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43760" y="1691005"/>
                <a:ext cx="4572000" cy="10464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2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4.6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−2.31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+8.3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+29.4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 40.34</m:t>
                            </m:r>
                          </m:e>
                          <m:e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20.5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+8.7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+40.1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−11.9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 1.15</m:t>
                            </m:r>
                          </m:e>
                          <m:e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36.4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+0.92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−3.7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+64.3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 32.4</m:t>
                            </m:r>
                          </m:e>
                          <m:e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  7.84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+40.01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−2.68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−7.92</m:t>
                            </m:r>
                            <m:sSub>
                              <m:sSubPr>
                                <m:ctrlP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sz="1600" i="1" dirty="0">
                                <a:solidFill>
                                  <a:schemeClr val="tx2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= 27.55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600" i="1" dirty="0">
                  <a:solidFill>
                    <a:schemeClr val="tx2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60" y="1691005"/>
                <a:ext cx="4572000" cy="10464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27825" y="3046095"/>
            <a:ext cx="5008245" cy="13234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err="1">
                <a:solidFill>
                  <a:schemeClr val="tx2"/>
                </a:solidFill>
              </a:rPr>
              <a:t>A = [4.6 -2.31 8.3 29.4; 20.5 8.7 40.1 -11.9; 36.4 0.92 -3.7 64.3; 7.84 40.01 -2.68 -7.92];</a:t>
            </a:r>
          </a:p>
          <a:p>
            <a:r>
              <a:rPr lang="zh-CN" altLang="en-US" sz="1600" dirty="0" err="1">
                <a:solidFill>
                  <a:schemeClr val="tx2"/>
                </a:solidFill>
              </a:rPr>
              <a:t>b = [40.34;1.15;32.4;27.55];</a:t>
            </a:r>
          </a:p>
          <a:p>
            <a:r>
              <a:rPr lang="zh-CN" altLang="en-US" sz="1600" dirty="0" err="1">
                <a:solidFill>
                  <a:schemeClr val="tx2"/>
                </a:solidFill>
              </a:rPr>
              <a:t>x = A\b;</a:t>
            </a:r>
          </a:p>
          <a:p>
            <a:r>
              <a:rPr lang="zh-CN" altLang="en-US" sz="1600" dirty="0" err="1">
                <a:solidFill>
                  <a:schemeClr val="tx2"/>
                </a:solidFill>
              </a:rPr>
              <a:t>disp(x')</a:t>
            </a: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5939790" y="3383280"/>
            <a:ext cx="2691765" cy="321945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 -1.6082    1.3572    0.9872    1.4517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939790" y="3046095"/>
            <a:ext cx="1440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 smtClean="0"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30944" y="2331085"/>
            <a:ext cx="3647440" cy="2677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Menlo"/>
              </a:rPr>
              <a:t>names = ["zhao", "qian", "sun" , "li", "zhou", "wu", "zheng", "wang"];</a:t>
            </a:r>
          </a:p>
          <a:p>
            <a:r>
              <a:rPr lang="en-US" sz="1400" b="0" i="0" dirty="0">
                <a:effectLst/>
                <a:latin typeface="Menlo"/>
              </a:rPr>
              <a:t>scores = [88, 92, 74, 98, 61, 52, 82, 79; </a:t>
            </a:r>
          </a:p>
          <a:p>
            <a:r>
              <a:rPr lang="en-US" sz="1400" b="0" i="0" dirty="0">
                <a:effectLst/>
                <a:latin typeface="Menlo"/>
              </a:rPr>
              <a:t>    95, 94, 64, 77, 41, 25, 73, 95; </a:t>
            </a:r>
          </a:p>
          <a:p>
            <a:r>
              <a:rPr lang="en-US" sz="1400" b="0" i="0" dirty="0">
                <a:effectLst/>
                <a:latin typeface="Menlo"/>
              </a:rPr>
              <a:t>    91, 99, 81, 83, 80, 33, 79, 77];</a:t>
            </a:r>
          </a:p>
          <a:p>
            <a:r>
              <a:rPr lang="en-US" sz="1400" b="0" i="0" dirty="0">
                <a:effectLst/>
                <a:latin typeface="Menlo"/>
              </a:rPr>
              <a:t>S = cell(8,3);</a:t>
            </a:r>
          </a:p>
          <a:p>
            <a:r>
              <a:rPr lang="en-US" sz="1400" b="0" i="0" dirty="0">
                <a:effectLst/>
                <a:latin typeface="Menlo"/>
              </a:rPr>
              <a:t>for i = 1:8</a:t>
            </a:r>
          </a:p>
          <a:p>
            <a:r>
              <a:rPr lang="en-US" sz="1400" b="0" i="0" dirty="0">
                <a:effectLst/>
                <a:latin typeface="Menlo"/>
              </a:rPr>
              <a:t>    name = names(i);</a:t>
            </a:r>
          </a:p>
          <a:p>
            <a:r>
              <a:rPr lang="en-US" sz="1400" b="0" i="0" dirty="0">
                <a:effectLst/>
                <a:latin typeface="Menlo"/>
              </a:rPr>
              <a:t>    score = scores(:,i);</a:t>
            </a:r>
          </a:p>
          <a:p>
            <a:r>
              <a:rPr lang="en-US" sz="1400" b="0" i="0" dirty="0">
                <a:effectLst/>
                <a:latin typeface="Menlo"/>
              </a:rPr>
              <a:t>    total_score = sum(score);</a:t>
            </a:r>
          </a:p>
          <a:p>
            <a:r>
              <a:rPr lang="en-US" sz="1400" b="0" i="0" dirty="0">
                <a:effectLst/>
                <a:latin typeface="Menlo"/>
              </a:rPr>
              <a:t>    S(i,:) = {name, score, total_score};</a:t>
            </a:r>
          </a:p>
          <a:p>
            <a:r>
              <a:rPr lang="en-US" sz="1400" b="0" i="0" dirty="0">
                <a:effectLst/>
                <a:latin typeface="Menlo"/>
              </a:rPr>
              <a:t>End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7175" y="733703"/>
            <a:ext cx="8720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练习元胞数组（</a:t>
            </a:r>
            <a:r>
              <a:rPr lang="en-US" altLang="zh-CN" sz="1600" dirty="0"/>
              <a:t>cell arrays</a:t>
            </a:r>
            <a:r>
              <a:rPr lang="zh-CN" altLang="en-US" sz="1600" dirty="0"/>
              <a:t>）的</a:t>
            </a:r>
            <a:r>
              <a:rPr lang="zh-CN" altLang="en-US" sz="1600" dirty="0" smtClean="0"/>
              <a:t>使用</a:t>
            </a:r>
            <a:endParaRPr lang="en-US" altLang="zh-CN" sz="1600" dirty="0" smtClean="0"/>
          </a:p>
          <a:p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将表 </a:t>
            </a:r>
            <a:r>
              <a:rPr lang="en-US" altLang="zh-CN" sz="1600" dirty="0"/>
              <a:t>3-1 </a:t>
            </a:r>
            <a:r>
              <a:rPr lang="zh-CN" altLang="en-US" sz="1600" dirty="0"/>
              <a:t>所列数据存入一个 </a:t>
            </a:r>
            <a:r>
              <a:rPr lang="en-US" altLang="zh-CN" sz="1600" dirty="0"/>
              <a:t>8 </a:t>
            </a:r>
            <a:r>
              <a:rPr lang="zh-CN" altLang="en-US" sz="1600" dirty="0"/>
              <a:t>行 </a:t>
            </a:r>
            <a:r>
              <a:rPr lang="en-US" altLang="zh-CN" sz="1600" dirty="0"/>
              <a:t>3 </a:t>
            </a:r>
            <a:r>
              <a:rPr lang="zh-CN" altLang="en-US" sz="1600" dirty="0"/>
              <a:t>列的元胞数组 </a:t>
            </a:r>
            <a:r>
              <a:rPr lang="en-US" altLang="zh-CN" sz="1600" dirty="0"/>
              <a:t>S </a:t>
            </a:r>
            <a:r>
              <a:rPr lang="zh-CN" altLang="en-US" sz="1600" dirty="0"/>
              <a:t>中：第 </a:t>
            </a:r>
            <a:r>
              <a:rPr lang="en-US" altLang="zh-CN" sz="1600" dirty="0"/>
              <a:t>1 </a:t>
            </a:r>
            <a:r>
              <a:rPr lang="zh-CN" altLang="en-US" sz="1600" dirty="0"/>
              <a:t>列为姓名，第 </a:t>
            </a:r>
            <a:r>
              <a:rPr lang="en-US" altLang="zh-CN" sz="1600" dirty="0"/>
              <a:t>2 </a:t>
            </a:r>
            <a:r>
              <a:rPr lang="zh-CN" altLang="en-US" sz="1600" dirty="0"/>
              <a:t>列为三门课成绩，第 </a:t>
            </a:r>
            <a:r>
              <a:rPr lang="en-US" altLang="zh-CN" sz="1600" dirty="0"/>
              <a:t>3 </a:t>
            </a:r>
            <a:r>
              <a:rPr lang="zh-CN" altLang="en-US" sz="1600" dirty="0"/>
              <a:t>列为总分。随后在 </a:t>
            </a:r>
            <a:r>
              <a:rPr lang="en-US" altLang="zh-CN" sz="1600" dirty="0"/>
              <a:t>S </a:t>
            </a:r>
            <a:r>
              <a:rPr lang="zh-CN" altLang="en-US" sz="1600" dirty="0"/>
              <a:t>中增加一列，标明学生等级：总分 </a:t>
            </a:r>
            <a:r>
              <a:rPr lang="en-US" altLang="zh-CN" sz="1600" dirty="0"/>
              <a:t>&gt; 240 </a:t>
            </a:r>
            <a:r>
              <a:rPr lang="zh-CN" altLang="en-US" sz="1600" dirty="0"/>
              <a:t>为 ‘</a:t>
            </a:r>
            <a:r>
              <a:rPr lang="en-US" altLang="zh-CN" sz="1600" dirty="0"/>
              <a:t>A’</a:t>
            </a:r>
            <a:r>
              <a:rPr lang="zh-CN" altLang="en-US" sz="1600" dirty="0"/>
              <a:t>；</a:t>
            </a:r>
            <a:r>
              <a:rPr lang="en-US" altLang="zh-CN" sz="1600" dirty="0"/>
              <a:t>180 ≤ </a:t>
            </a:r>
            <a:r>
              <a:rPr lang="zh-CN" altLang="en-US" sz="1600" dirty="0"/>
              <a:t>总分 ≤ </a:t>
            </a:r>
            <a:r>
              <a:rPr lang="en-US" altLang="zh-CN" sz="1600" dirty="0"/>
              <a:t>240 </a:t>
            </a:r>
            <a:r>
              <a:rPr lang="zh-CN" altLang="en-US" sz="1600" dirty="0"/>
              <a:t>为 ‘</a:t>
            </a:r>
            <a:r>
              <a:rPr lang="en-US" altLang="zh-CN" sz="1600" dirty="0"/>
              <a:t>B’</a:t>
            </a:r>
            <a:r>
              <a:rPr lang="zh-CN" altLang="en-US" sz="1600" dirty="0"/>
              <a:t>；总分 </a:t>
            </a:r>
            <a:r>
              <a:rPr lang="en-US" altLang="zh-CN" sz="1600" dirty="0"/>
              <a:t>&lt; 200 </a:t>
            </a:r>
            <a:r>
              <a:rPr lang="zh-CN" altLang="en-US" sz="1600" dirty="0"/>
              <a:t>为 ‘</a:t>
            </a:r>
            <a:r>
              <a:rPr lang="en-US" altLang="zh-CN" sz="1600" dirty="0"/>
              <a:t>C’</a:t>
            </a:r>
            <a:r>
              <a:rPr lang="zh-CN" altLang="en-US" sz="1600" dirty="0"/>
              <a:t>。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92405" y="2331085"/>
            <a:ext cx="2585085" cy="2677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>
                <a:effectLst/>
                <a:latin typeface="Menlo"/>
                <a:sym typeface="+mn-ea"/>
              </a:rPr>
              <a:t>for j = 1:size(S,1)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    total_score = S{j,3};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    % </a:t>
            </a:r>
            <a:r>
              <a:rPr lang="en-US" sz="1400" dirty="0">
                <a:latin typeface="Menlo"/>
                <a:sym typeface="+mn-ea"/>
              </a:rPr>
              <a:t>Judge grades</a:t>
            </a:r>
            <a:endParaRPr lang="en-US" sz="1400" dirty="0">
              <a:effectLst/>
              <a:latin typeface="Menlo"/>
              <a:sym typeface="+mn-ea"/>
            </a:endParaRPr>
          </a:p>
          <a:p>
            <a:r>
              <a:rPr lang="en-US" sz="1400" dirty="0">
                <a:effectLst/>
                <a:latin typeface="Menlo"/>
                <a:sym typeface="+mn-ea"/>
              </a:rPr>
              <a:t>    if total_score &gt; 240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        grade = {'A'};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    elseif total_score &gt;= 180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        grade = {'B'};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    else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        grade = {'C'};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    end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    S(j,4) = grade;    </a:t>
            </a:r>
          </a:p>
          <a:p>
            <a:r>
              <a:rPr lang="en-US" sz="1400" dirty="0">
                <a:effectLst/>
                <a:latin typeface="Menlo"/>
                <a:sym typeface="+mn-ea"/>
              </a:rPr>
              <a:t>End   </a:t>
            </a:r>
            <a:endParaRPr lang="en-US" altLang="en-US" sz="1400" dirty="0">
              <a:solidFill>
                <a:schemeClr val="tx2"/>
              </a:solidFill>
              <a:effectLst/>
              <a:latin typeface="Menlo"/>
              <a:sym typeface="+mn-ea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4059691"/>
              </p:ext>
            </p:extLst>
          </p:nvPr>
        </p:nvGraphicFramePr>
        <p:xfrm>
          <a:off x="91440" y="2793365"/>
          <a:ext cx="2385060" cy="1967230"/>
        </p:xfrm>
        <a:graphic>
          <a:graphicData uri="http://schemas.openxmlformats.org/drawingml/2006/table">
            <a:tbl>
              <a:tblPr/>
              <a:tblGrid>
                <a:gridCol w="5962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62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62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62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227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1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chinese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1" spc="6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math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1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english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0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zhao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88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91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0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qian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92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94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99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0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sun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74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64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81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0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li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98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83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0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zhou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61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41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80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0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wu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52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25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33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0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zheng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82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73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000" b="0" spc="6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wang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79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>
                          <a:latin typeface="微软雅黑" panose="020B0503020204020204" charset="-122"/>
                          <a:ea typeface="微软雅黑" panose="020B0503020204020204" charset="-122"/>
                        </a:rPr>
                        <a:t>95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spc="6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77</a:t>
                      </a:r>
                    </a:p>
                  </a:txBody>
                  <a:tcPr marL="25400" marR="25400" marT="6350" marB="635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1017" y="2391182"/>
            <a:ext cx="2465906" cy="269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3-1 Grade sheet for 8 students</a:t>
            </a:r>
            <a:endParaRPr lang="zh-CN" altLang="en-US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 smtClean="0">
                <a:latin typeface="+mn-lt"/>
                <a:ea typeface="+mn-ea"/>
                <a:cs typeface="+mn-ea"/>
                <a:sym typeface="+mn-lt"/>
              </a:rPr>
              <a:t>5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825" y="1836066"/>
            <a:ext cx="8274204" cy="2440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students = struct(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'name'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{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zhao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qian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'sun' 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4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'li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zhou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wu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'zheng'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'wang'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},</a:t>
            </a:r>
            <a:r>
              <a:rPr lang="en-US" sz="14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chinese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{88, 92, 74, 98, 61, 52, 82, 79},</a:t>
            </a:r>
            <a:r>
              <a:rPr lang="en-US" sz="14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'math'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{95, 94, 64, 77, 41, 25, 73, 95},</a:t>
            </a:r>
            <a:r>
              <a:rPr lang="en-US" sz="1400" b="0" i="0" u="none" strike="noStrike" dirty="0">
                <a:solidFill>
                  <a:srgbClr val="0E00FF"/>
                </a:solidFill>
                <a:effectLst/>
                <a:latin typeface="Menlo"/>
              </a:rPr>
              <a:t>...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english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, {91, 99, 81, 83, 80, 33, 79, 77});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scores = [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students.chinese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students.math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students.english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];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names = {students.name};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x = sum(scores);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'The total score of each student is:'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(x);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'The average score of each student is:'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(x/3);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7825" y="739689"/>
            <a:ext cx="8132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练习结构体（</a:t>
            </a:r>
            <a:r>
              <a:rPr lang="en-US" altLang="zh-CN" sz="1600" dirty="0"/>
              <a:t>structure</a:t>
            </a:r>
            <a:r>
              <a:rPr lang="zh-CN" altLang="en-US" sz="1600" dirty="0"/>
              <a:t>）的使用</a:t>
            </a:r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创建一个包含表 </a:t>
            </a:r>
            <a:r>
              <a:rPr lang="en-US" altLang="zh-CN" sz="1600" dirty="0"/>
              <a:t>3-1 </a:t>
            </a:r>
            <a:r>
              <a:rPr lang="zh-CN" altLang="en-US" sz="1600" dirty="0"/>
              <a:t>中 </a:t>
            </a:r>
            <a:r>
              <a:rPr lang="en-US" altLang="zh-CN" sz="1600" dirty="0"/>
              <a:t>8 </a:t>
            </a:r>
            <a:r>
              <a:rPr lang="zh-CN" altLang="en-US" sz="1600" dirty="0"/>
              <a:t>名学生信息的结构体，并计算这些学生的总分与平均分。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2281060" y="4539018"/>
            <a:ext cx="1025912" cy="420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DBA2F17-69E4-AAD0-AFAA-01901692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67" y="4175676"/>
            <a:ext cx="5334462" cy="967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 smtClean="0">
                <a:latin typeface="+mn-lt"/>
                <a:ea typeface="+mn-ea"/>
                <a:cs typeface="+mn-ea"/>
                <a:sym typeface="+mn-lt"/>
              </a:rPr>
              <a:t>6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5997" y="2425514"/>
            <a:ext cx="4917440" cy="230832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Menlo"/>
              </a:rPr>
              <a:t>warehouse1 = ["apple" "banana" "strawberry" "pear" "watermelon"];</a:t>
            </a:r>
          </a:p>
          <a:p>
            <a:r>
              <a:rPr lang="en-US" sz="1600" b="0" i="0" dirty="0">
                <a:effectLst/>
                <a:latin typeface="Menlo"/>
              </a:rPr>
              <a:t>warehouse2 = ["banana" "orange" "pear" "pineapple" "litchi"];</a:t>
            </a:r>
          </a:p>
          <a:p>
            <a:r>
              <a:rPr lang="en-US" sz="1600" b="0" i="0" dirty="0">
                <a:effectLst/>
                <a:latin typeface="Menlo"/>
              </a:rPr>
              <a:t>x1 = intersect(warehouse1, warehouse2);   </a:t>
            </a:r>
          </a:p>
          <a:p>
            <a:r>
              <a:rPr lang="en-US" sz="1600" b="0" i="0" dirty="0">
                <a:effectLst/>
                <a:latin typeface="Menlo"/>
              </a:rPr>
              <a:t>x2 = setdiff(warehouse1, warehouse2);     </a:t>
            </a:r>
          </a:p>
          <a:p>
            <a:r>
              <a:rPr lang="en-US" sz="1600" b="0" i="0" dirty="0">
                <a:effectLst/>
                <a:latin typeface="Menlo"/>
              </a:rPr>
              <a:t>x3 = setdiff(warehouse2, warehouse1);     </a:t>
            </a:r>
          </a:p>
          <a:p>
            <a:r>
              <a:rPr lang="en-US" sz="1600" b="0" i="0" dirty="0">
                <a:effectLst/>
                <a:latin typeface="Menlo"/>
              </a:rPr>
              <a:t>x4 = union(warehouse1, warehouse2);      </a:t>
            </a:r>
          </a:p>
          <a:p>
            <a:r>
              <a:rPr lang="en-US" sz="1600" b="0" i="0" dirty="0">
                <a:effectLst/>
                <a:latin typeface="Menlo"/>
              </a:rPr>
              <a:t>disp(x1); </a:t>
            </a:r>
            <a:r>
              <a:rPr lang="en-US" sz="1600" b="0" i="0" dirty="0" err="1">
                <a:effectLst/>
                <a:latin typeface="Menlo"/>
              </a:rPr>
              <a:t>disp</a:t>
            </a:r>
            <a:r>
              <a:rPr lang="en-US" sz="1600" b="0" i="0" dirty="0">
                <a:effectLst/>
                <a:latin typeface="Menlo"/>
              </a:rPr>
              <a:t>(x2); </a:t>
            </a:r>
            <a:r>
              <a:rPr lang="en-US" sz="1600" b="0" i="0" dirty="0" err="1">
                <a:effectLst/>
                <a:latin typeface="Menlo"/>
              </a:rPr>
              <a:t>disp</a:t>
            </a:r>
            <a:r>
              <a:rPr lang="en-US" sz="1600" b="0" i="0" dirty="0">
                <a:effectLst/>
                <a:latin typeface="Menlo"/>
              </a:rPr>
              <a:t>(x3); </a:t>
            </a:r>
            <a:r>
              <a:rPr lang="en-US" sz="1600" b="0" i="0" dirty="0" err="1">
                <a:effectLst/>
                <a:latin typeface="Menlo"/>
              </a:rPr>
              <a:t>disp</a:t>
            </a:r>
            <a:r>
              <a:rPr lang="en-US" sz="1600" b="0" i="0" dirty="0">
                <a:effectLst/>
                <a:latin typeface="Menlo"/>
              </a:rPr>
              <a:t>(x4)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8143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练习字符串（</a:t>
            </a:r>
            <a:r>
              <a:rPr lang="en-US" altLang="zh-CN" sz="1600" dirty="0"/>
              <a:t>string</a:t>
            </a:r>
            <a:r>
              <a:rPr lang="zh-CN" altLang="en-US" sz="1600" dirty="0"/>
              <a:t>）的</a:t>
            </a:r>
            <a:r>
              <a:rPr lang="zh-CN" altLang="en-US" sz="1600" dirty="0" smtClean="0"/>
              <a:t>使用</a:t>
            </a:r>
            <a:endParaRPr lang="en-US" altLang="zh-CN" sz="1600" dirty="0" smtClean="0"/>
          </a:p>
          <a:p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某水果店有两个仓库，存放不同种类的水果。使用集合运算找出两个仓库共有的水果、各自独有的水果，并统计两个仓库的所有水果种类。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5589224" y="2858486"/>
            <a:ext cx="3338830" cy="1946910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"banana"    "pear"</a:t>
            </a:r>
          </a:p>
          <a:p>
            <a:pPr indent="0" fontAlgn="auto">
              <a:lnSpc>
                <a:spcPts val="1800"/>
              </a:lnSpc>
            </a:pPr>
            <a:endParaRPr lang="zh-CN" altLang="en-US" sz="1200" dirty="0" err="1">
              <a:solidFill>
                <a:schemeClr val="tx2"/>
              </a:solidFill>
            </a:endParaRP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"apple"    "strawberry"    "watermelon"</a:t>
            </a:r>
          </a:p>
          <a:p>
            <a:pPr indent="0" fontAlgn="auto">
              <a:lnSpc>
                <a:spcPts val="1800"/>
              </a:lnSpc>
            </a:pPr>
            <a:endParaRPr lang="zh-CN" altLang="en-US" sz="1200" dirty="0" err="1">
              <a:solidFill>
                <a:schemeClr val="tx2"/>
              </a:solidFill>
            </a:endParaRP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"litchi"    "orange"    "pineapple"</a:t>
            </a:r>
          </a:p>
          <a:p>
            <a:pPr indent="0" fontAlgn="auto">
              <a:lnSpc>
                <a:spcPts val="1800"/>
              </a:lnSpc>
            </a:pPr>
            <a:endParaRPr lang="zh-CN" altLang="en-US" sz="1200" dirty="0" err="1">
              <a:solidFill>
                <a:schemeClr val="tx2"/>
              </a:solidFill>
            </a:endParaRP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"apple"    "banana"    "litchi"    "orange"    "pear"    "pineapple"    "strawberry"    "watermelon"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589224" y="2403676"/>
            <a:ext cx="1793875" cy="420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 smtClean="0">
                <a:latin typeface="+mn-lt"/>
                <a:ea typeface="+mn-ea"/>
                <a:cs typeface="+mn-ea"/>
                <a:sym typeface="+mn-lt"/>
              </a:rPr>
              <a:t>7 </a:t>
            </a:r>
            <a:r>
              <a:rPr lang="zh-CN" altLang="en-US" dirty="0" smtClean="0"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1633" y="2506534"/>
            <a:ext cx="7683192" cy="1076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data =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readtable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'data.xlsx'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data{:,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'average'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}=(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data.high+data.low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)/2; </a:t>
            </a:r>
            <a:r>
              <a:rPr lang="en-US" sz="1600" b="0" i="0" u="none" strike="noStrike" dirty="0">
                <a:solidFill>
                  <a:srgbClr val="008013"/>
                </a:solidFill>
                <a:effectLst/>
                <a:latin typeface="Menlo"/>
              </a:rPr>
              <a:t>% add average value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data{:,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'difference'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}=abs(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data.close-data.open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  <a:r>
              <a:rPr lang="en-US" sz="1600" b="0" i="0" u="none" strike="noStrike" dirty="0">
                <a:solidFill>
                  <a:srgbClr val="008013"/>
                </a:solidFill>
                <a:effectLst/>
                <a:latin typeface="Menlo"/>
              </a:rPr>
              <a:t>% add absolute difference value 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(data(3,:)); </a:t>
            </a:r>
            <a:r>
              <a:rPr lang="en-US" sz="1600" b="0" i="0" u="none" strike="noStrike" dirty="0">
                <a:solidFill>
                  <a:srgbClr val="008013"/>
                </a:solidFill>
                <a:effectLst/>
                <a:latin typeface="Menlo"/>
              </a:rPr>
              <a:t>% display the data of the third day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685" y="813642"/>
            <a:ext cx="8319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练习表格（</a:t>
            </a:r>
            <a:r>
              <a:rPr lang="en-US" altLang="zh-CN" sz="1600" dirty="0"/>
              <a:t>tables</a:t>
            </a:r>
            <a:r>
              <a:rPr lang="zh-CN" altLang="en-US" sz="1600" dirty="0"/>
              <a:t>）的</a:t>
            </a:r>
            <a:r>
              <a:rPr lang="zh-CN" altLang="en-US" sz="1600" dirty="0" smtClean="0"/>
              <a:t>使用</a:t>
            </a:r>
            <a:endParaRPr lang="en-US" altLang="zh-CN" sz="1600" dirty="0" smtClean="0"/>
          </a:p>
          <a:p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从 </a:t>
            </a:r>
            <a:r>
              <a:rPr lang="en-US" altLang="zh-CN" sz="1600" dirty="0"/>
              <a:t>Excel </a:t>
            </a:r>
            <a:r>
              <a:rPr lang="zh-CN" altLang="en-US" sz="1600" dirty="0"/>
              <a:t>表格读取股票数据，存入 </a:t>
            </a:r>
            <a:r>
              <a:rPr lang="en-US" altLang="zh-CN" sz="1600" dirty="0"/>
              <a:t>table</a:t>
            </a:r>
            <a:r>
              <a:rPr lang="zh-CN" altLang="en-US" sz="1600" dirty="0"/>
              <a:t>；计算最高价与最低价的平均值，作为新列添加到表中；再计算收盘价与开盘价的绝对差值，也作为新列添加；最后显示第三天的数据。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3307592" y="3912870"/>
            <a:ext cx="5067300" cy="1042670"/>
          </a:xfrm>
          <a:prstGeom prst="rect">
            <a:avLst/>
          </a:prstGeom>
          <a:noFill/>
          <a:ln w="12700" cmpd="sng">
            <a:solidFill>
              <a:srgbClr val="0000CC"/>
            </a:solidFill>
            <a:prstDash val="dash"/>
          </a:ln>
        </p:spPr>
        <p:txBody>
          <a:bodyPr wrap="square" rtlCol="0" anchor="t">
            <a:noAutofit/>
          </a:bodyPr>
          <a:lstStyle/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   date       </a:t>
            </a:r>
            <a:r>
              <a:rPr lang="en-US" altLang="zh-CN" sz="1200" dirty="0" err="1">
                <a:solidFill>
                  <a:schemeClr val="tx2"/>
                </a:solidFill>
              </a:rPr>
              <a:t>         </a:t>
            </a:r>
            <a:r>
              <a:rPr lang="zh-CN" altLang="en-US" sz="1200" dirty="0" err="1">
                <a:solidFill>
                  <a:schemeClr val="tx2"/>
                </a:solidFill>
              </a:rPr>
              <a:t>open   </a:t>
            </a:r>
            <a:r>
              <a:rPr lang="en-US" altLang="zh-CN" sz="1200" dirty="0" err="1">
                <a:solidFill>
                  <a:schemeClr val="tx2"/>
                </a:solidFill>
              </a:rPr>
              <a:t>  </a:t>
            </a:r>
            <a:r>
              <a:rPr lang="zh-CN" altLang="en-US" sz="1200" dirty="0" err="1">
                <a:solidFill>
                  <a:schemeClr val="tx2"/>
                </a:solidFill>
              </a:rPr>
              <a:t>  high   </a:t>
            </a:r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  low  </a:t>
            </a:r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   </a:t>
            </a:r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close   </a:t>
            </a:r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 average  </a:t>
            </a:r>
            <a:r>
              <a:rPr lang="en-US" altLang="zh-CN" sz="1200" dirty="0" err="1">
                <a:solidFill>
                  <a:schemeClr val="tx2"/>
                </a:solidFill>
              </a:rPr>
              <a:t>  </a:t>
            </a:r>
            <a:r>
              <a:rPr lang="zh-CN" altLang="en-US" sz="1200" dirty="0" err="1">
                <a:solidFill>
                  <a:schemeClr val="tx2"/>
                </a:solidFill>
              </a:rPr>
              <a:t>  difference</a:t>
            </a: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__________    _____    _____    ____    _____    _______    __________</a:t>
            </a:r>
          </a:p>
          <a:p>
            <a:pPr indent="0" fontAlgn="auto">
              <a:lnSpc>
                <a:spcPts val="1800"/>
              </a:lnSpc>
            </a:pPr>
            <a:endParaRPr lang="zh-CN" altLang="en-US" sz="1200" dirty="0" err="1">
              <a:solidFill>
                <a:schemeClr val="tx2"/>
              </a:solidFill>
            </a:endParaRPr>
          </a:p>
          <a:p>
            <a:pPr indent="0" fontAlgn="auto">
              <a:lnSpc>
                <a:spcPts val="1800"/>
              </a:lnSpc>
            </a:pPr>
            <a:r>
              <a:rPr lang="zh-CN" altLang="en-US" sz="1200" dirty="0" err="1">
                <a:solidFill>
                  <a:schemeClr val="tx2"/>
                </a:solidFill>
              </a:rPr>
              <a:t>    2024-03-03    </a:t>
            </a:r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35.18   </a:t>
            </a:r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 35.31    </a:t>
            </a:r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34.5    </a:t>
            </a:r>
            <a:r>
              <a:rPr lang="en-US" altLang="zh-CN" sz="1200" dirty="0" err="1">
                <a:solidFill>
                  <a:schemeClr val="tx2"/>
                </a:solidFill>
              </a:rPr>
              <a:t>   </a:t>
            </a:r>
            <a:r>
              <a:rPr lang="zh-CN" altLang="en-US" sz="1200" dirty="0" err="1">
                <a:solidFill>
                  <a:schemeClr val="tx2"/>
                </a:solidFill>
              </a:rPr>
              <a:t>35.16   </a:t>
            </a:r>
            <a:r>
              <a:rPr lang="en-US" altLang="zh-CN" sz="1200" dirty="0" err="1">
                <a:solidFill>
                  <a:schemeClr val="tx2"/>
                </a:solidFill>
              </a:rPr>
              <a:t> </a:t>
            </a:r>
            <a:r>
              <a:rPr lang="zh-CN" altLang="en-US" sz="1200" dirty="0" err="1">
                <a:solidFill>
                  <a:schemeClr val="tx2"/>
                </a:solidFill>
              </a:rPr>
              <a:t> 34.905        0.02   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061133" y="4224020"/>
            <a:ext cx="1076077" cy="420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en-US" altLang="en-GB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4855" y="2127509"/>
            <a:ext cx="3095625" cy="2677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Menlo"/>
              </a:rPr>
              <a:t>……… % (this part is same with Lab3.5)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x = sum(scores);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'The total score of each student is:'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(x);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[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B,sy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] = sort(x, 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'descend'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400" b="0" i="0" u="none" strike="noStrike" dirty="0">
                <a:solidFill>
                  <a:srgbClr val="A709F5"/>
                </a:solidFill>
                <a:effectLst/>
                <a:latin typeface="Menlo"/>
              </a:rPr>
              <a:t>'The ranking is:'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r>
              <a:rPr lang="en-US" sz="14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 = 1:8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e = B(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d = find(x==e);</a:t>
            </a:r>
          </a:p>
          <a:p>
            <a:r>
              <a:rPr lang="en-US" sz="1400" b="0" i="0" dirty="0" err="1">
                <a:solidFill>
                  <a:srgbClr val="212121"/>
                </a:solidFill>
                <a:effectLst/>
                <a:latin typeface="Menlo"/>
              </a:rPr>
              <a:t>disp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Menlo"/>
              </a:rPr>
              <a:t>(names(d))</a:t>
            </a:r>
          </a:p>
          <a:p>
            <a:r>
              <a:rPr lang="en-US" sz="14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4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825" y="864173"/>
            <a:ext cx="812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练习排序（</a:t>
            </a:r>
            <a:r>
              <a:rPr lang="en-US" altLang="zh-CN" sz="1600" dirty="0"/>
              <a:t>sort</a:t>
            </a:r>
            <a:r>
              <a:rPr lang="zh-CN" altLang="en-US" sz="1600" dirty="0"/>
              <a:t>）与索引（</a:t>
            </a:r>
            <a:r>
              <a:rPr lang="en-US" altLang="zh-CN" sz="1600" dirty="0"/>
              <a:t>index</a:t>
            </a:r>
            <a:r>
              <a:rPr lang="zh-CN" altLang="en-US" sz="1600" dirty="0"/>
              <a:t>）的使用</a:t>
            </a:r>
            <a:br>
              <a:rPr lang="zh-CN" altLang="en-US" sz="1600" dirty="0"/>
            </a:br>
            <a:r>
              <a:rPr lang="zh-CN" altLang="en-US" sz="1600" b="1" dirty="0"/>
              <a:t>内容：</a:t>
            </a:r>
            <a:r>
              <a:rPr lang="zh-CN" altLang="en-US" sz="1600" dirty="0"/>
              <a:t>在实验 </a:t>
            </a:r>
            <a:r>
              <a:rPr lang="en-US" altLang="zh-CN" sz="1600" dirty="0"/>
              <a:t>3.5 </a:t>
            </a:r>
            <a:r>
              <a:rPr lang="zh-CN" altLang="en-US" sz="1600" dirty="0"/>
              <a:t>得到学生总分后，按总分从高到低排序，并依次打印这些学生的姓名。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835002" y="2043895"/>
            <a:ext cx="1184074" cy="420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1600" dirty="0">
              <a:solidFill>
                <a:schemeClr val="tx2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11A1A5E-58DA-32E6-7834-037C1E7E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64" y="1969312"/>
            <a:ext cx="3095625" cy="28358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U4MWZmOTY2ZjI5NWJjNjQxMDVlNzc1ZDk0ZWJiOT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06*162"/>
  <p:tag name="TABLE_ENDDRAG_RECT" val="31*170*206*162"/>
  <p:tag name="TABLE_AUTOADJUST_FLAG" val="1"/>
  <p:tag name="KSO_WM_BEAUTIFY_FLAG" val="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127</TotalTime>
  <Words>1056</Words>
  <Application>Microsoft Office PowerPoint</Application>
  <PresentationFormat>全屏显示(16:9)</PresentationFormat>
  <Paragraphs>172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Menlo</vt:lpstr>
      <vt:lpstr>仿宋</vt:lpstr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PPP</vt:lpstr>
      <vt:lpstr>Visio</vt:lpstr>
      <vt:lpstr>MATLAB 基础实验手册</vt:lpstr>
      <vt:lpstr>3. 1 实验</vt:lpstr>
      <vt:lpstr>3. 2 实验</vt:lpstr>
      <vt:lpstr>3. 3 实验</vt:lpstr>
      <vt:lpstr>3. 4 实验</vt:lpstr>
      <vt:lpstr>3. 5 实验</vt:lpstr>
      <vt:lpstr>3. 6 实验</vt:lpstr>
      <vt:lpstr>3. 7 实验</vt:lpstr>
      <vt:lpstr>3. 8 实验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964</cp:revision>
  <cp:lastPrinted>2020-10-12T18:10:00Z</cp:lastPrinted>
  <dcterms:created xsi:type="dcterms:W3CDTF">2014-03-23T18:36:00Z</dcterms:created>
  <dcterms:modified xsi:type="dcterms:W3CDTF">2025-11-11T03:18:51Z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AA579E0F7B924AEEB72E362D81549454</vt:lpwstr>
  </property>
</Properties>
</file>